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8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5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5"/>
  </p:sldMasterIdLst>
  <p:notesMasterIdLst>
    <p:notesMasterId r:id="rId23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5148263"/>
  <p:notesSz cx="6997700" cy="92837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gX/ha/dZkAPEtNgRP/ORRs/788n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 Dondertman" initials="" lastIdx="3" clrIdx="0"/>
  <p:cmAuthor id="1" name="Gillian Cott" initials="" lastIdx="2" clrIdx="1"/>
  <p:cmAuthor id="2" name="Anonymous" initials="" lastIdx="2" clrIdx="2"/>
  <p:cmAuthor id="3" name="Brown, Dana" initials="BD" lastIdx="1" clrIdx="3">
    <p:extLst/>
  </p:cmAuthor>
  <p:cmAuthor id="4" name="Sukhaseum, Thidavanh" initials="ST" lastIdx="5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5" autoAdjust="0"/>
    <p:restoredTop sz="86355" autoAdjust="0"/>
  </p:normalViewPr>
  <p:slideViewPr>
    <p:cSldViewPr snapToGrid="0">
      <p:cViewPr varScale="1">
        <p:scale>
          <a:sx n="84" d="100"/>
          <a:sy n="84" d="100"/>
        </p:scale>
        <p:origin x="-732" y="-84"/>
      </p:cViewPr>
      <p:guideLst>
        <p:guide orient="horz" pos="1622"/>
        <p:guide pos="2880"/>
      </p:guideLst>
    </p:cSldViewPr>
  </p:slideViewPr>
  <p:outlineViewPr>
    <p:cViewPr>
      <p:scale>
        <a:sx n="33" d="100"/>
        <a:sy n="33" d="100"/>
      </p:scale>
      <p:origin x="0" y="-97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4320" y="20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63988" y="0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16975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649467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lang="en-CA" baseline="0"/>
          </a:p>
        </p:txBody>
      </p:sp>
      <p:sp>
        <p:nvSpPr>
          <p:cNvPr id="46" name="Google Shape;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1574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55902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0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46779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1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22499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4548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8687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f059fe0cb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f059fe0cbd_0_0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gf059fe0cbd_0_0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3847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7" name="Google Shape;13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8852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3567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84859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59fe0cb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gf059fe0cbd_0_6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gf059fe0cbd_0_6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5235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" name="Google Shape;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41519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" name="Google Shape;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77922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Add graphics to</a:t>
            </a:r>
            <a:r>
              <a:rPr lang="en-CA" baseline="0" dirty="0"/>
              <a:t> sub bullets</a:t>
            </a:r>
            <a:endParaRPr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3825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805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3499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059fe0cb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f059fe0cbd_0_1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gf059fe0cbd_0_12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008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7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240713" cy="329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6666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2003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 dirty="0"/>
          </a:p>
        </p:txBody>
      </p:sp>
      <p:cxnSp>
        <p:nvCxnSpPr>
          <p:cNvPr id="16" name="Google Shape;16;p17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1">
  <p:cSld name="Section title 1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>
            <a:spLocks noGrp="1"/>
          </p:cNvSpPr>
          <p:nvPr>
            <p:ph type="ctrTitle"/>
          </p:nvPr>
        </p:nvSpPr>
        <p:spPr>
          <a:xfrm>
            <a:off x="685800" y="1979460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body" idx="1"/>
          </p:nvPr>
        </p:nvSpPr>
        <p:spPr>
          <a:xfrm>
            <a:off x="400051" y="1048721"/>
            <a:ext cx="8297863" cy="3298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7142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2003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cxnSp>
        <p:nvCxnSpPr>
          <p:cNvPr id="23" name="Google Shape;23;p19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2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>
            <a:spLocks noGrp="1"/>
          </p:cNvSpPr>
          <p:nvPr>
            <p:ph type="ctrTitle"/>
          </p:nvPr>
        </p:nvSpPr>
        <p:spPr>
          <a:xfrm>
            <a:off x="685800" y="1979460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404336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3700" algn="l">
              <a:lnSpc>
                <a:spcPct val="11538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098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body" idx="2"/>
          </p:nvPr>
        </p:nvSpPr>
        <p:spPr>
          <a:xfrm>
            <a:off x="4646613" y="1048721"/>
            <a:ext cx="4044950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3700" algn="l">
              <a:lnSpc>
                <a:spcPct val="11538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098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9pPr>
          </a:lstStyle>
          <a:p>
            <a:endParaRPr/>
          </a:p>
        </p:txBody>
      </p:sp>
      <p:cxnSp>
        <p:nvCxnSpPr>
          <p:cNvPr id="32" name="Google Shape;32;p22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3">
  <p:cSld name="Section title 3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ctrTitle"/>
          </p:nvPr>
        </p:nvSpPr>
        <p:spPr>
          <a:xfrm>
            <a:off x="685801" y="1979460"/>
            <a:ext cx="7243549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450851" y="1048722"/>
            <a:ext cx="8240713" cy="3315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7142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003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" name="Google Shape;12;p16">
            <a:extLst>
              <a:ext uri="{FF2B5EF4-FFF2-40B4-BE49-F238E27FC236}">
                <a16:creationId xmlns="" xmlns:a16="http://schemas.microsoft.com/office/drawing/2014/main" id="{CF80A31F-BC19-2543-AE06-8F6D098FA289}"/>
              </a:ext>
            </a:extLst>
          </p:cNvPr>
          <p:cNvPicPr preferRelativeResize="0"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307" y="4421809"/>
            <a:ext cx="1409032" cy="51134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hyperlink" Target="https://www.camh.ca/fr/" TargetMode="Externa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notesSlide" Target="../notesSlides/notesSlide6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slideLayout" Target="../slideLayouts/slideLayout1.xml"/><Relationship Id="rId17" Type="http://schemas.openxmlformats.org/officeDocument/2006/relationships/image" Target="../media/image8.png"/><Relationship Id="rId2" Type="http://schemas.openxmlformats.org/officeDocument/2006/relationships/tags" Target="../tags/tag15.xml"/><Relationship Id="rId16" Type="http://schemas.openxmlformats.org/officeDocument/2006/relationships/image" Target="../media/image7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image" Target="../media/image6.png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notesSlide" Target="../notesSlides/notesSlide7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hyperlink" Target="https://ontario.cmha.ca/provincial-policy/social-determinants/" TargetMode="Externa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/>
          <p:cNvSpPr txBox="1"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21750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spcBef>
                <a:spcPts val="2500"/>
              </a:spcBef>
            </a:pPr>
            <a:r>
              <a:rPr lang="fr-CA" dirty="0" smtClean="0">
                <a:solidFill>
                  <a:schemeClr val="tx1"/>
                </a:solidFill>
              </a:rPr>
              <a:t>Lancer </a:t>
            </a:r>
            <a:r>
              <a:rPr lang="fr-CA" dirty="0">
                <a:solidFill>
                  <a:schemeClr val="tx1"/>
                </a:solidFill>
              </a:rPr>
              <a:t>une conversation </a:t>
            </a:r>
            <a:br>
              <a:rPr lang="fr-CA" dirty="0">
                <a:solidFill>
                  <a:schemeClr val="tx1"/>
                </a:solidFill>
              </a:rPr>
            </a:br>
            <a:r>
              <a:rPr lang="fr-CA" dirty="0">
                <a:solidFill>
                  <a:schemeClr val="tx1"/>
                </a:solidFill>
              </a:rPr>
              <a:t>sur la santé mentale</a:t>
            </a:r>
          </a:p>
        </p:txBody>
      </p:sp>
      <p:pic>
        <p:nvPicPr>
          <p:cNvPr id="5" name="Image 2" descr="Logo de Bell cause pour la cause.">
            <a:extLst>
              <a:ext uri="{FF2B5EF4-FFF2-40B4-BE49-F238E27FC236}">
                <a16:creationId xmlns="" xmlns:a16="http://schemas.microsoft.com/office/drawing/2014/main" id="{A480B0E9-2BA1-2143-83C1-DD2045945FA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/>
        </p:blipFill>
        <p:spPr>
          <a:xfrm>
            <a:off x="0" y="5889"/>
            <a:ext cx="9143999" cy="514237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85799" y="121750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2500"/>
              </a:spcBef>
            </a:pPr>
            <a:r>
              <a:rPr lang="fr-CA" dirty="0" smtClean="0">
                <a:solidFill>
                  <a:schemeClr val="tx1"/>
                </a:solidFill>
              </a:rPr>
              <a:t>Lancer une conversation </a:t>
            </a:r>
            <a:br>
              <a:rPr lang="fr-CA" dirty="0" smtClean="0">
                <a:solidFill>
                  <a:schemeClr val="tx1"/>
                </a:solidFill>
              </a:rPr>
            </a:br>
            <a:r>
              <a:rPr lang="fr-CA" dirty="0" smtClean="0">
                <a:solidFill>
                  <a:schemeClr val="tx1"/>
                </a:solidFill>
              </a:rPr>
              <a:t>sur la santé mentale</a:t>
            </a:r>
            <a:endParaRPr lang="fr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Déterminants sociaux de la santé </a:t>
            </a:r>
            <a:r>
              <a:rPr lang="fr-CA" sz="3200" dirty="0" smtClean="0"/>
              <a:t>mentale </a:t>
            </a:r>
            <a:endParaRPr sz="3200" dirty="0"/>
          </a:p>
        </p:txBody>
      </p:sp>
      <p:sp>
        <p:nvSpPr>
          <p:cNvPr id="105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0849" y="1048725"/>
            <a:ext cx="8795787" cy="38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Statut d’emploi </a:t>
            </a:r>
            <a:r>
              <a:rPr lang="fr-CA" sz="2600" dirty="0">
                <a:solidFill>
                  <a:schemeClr val="tx1"/>
                </a:solidFill>
              </a:rPr>
              <a:t>/</a:t>
            </a:r>
            <a:r>
              <a:rPr lang="fr-CA" sz="2600" dirty="0">
                <a:solidFill>
                  <a:srgbClr val="FF0000"/>
                </a:solidFill>
              </a:rPr>
              <a:t> </a:t>
            </a:r>
            <a:r>
              <a:rPr lang="fr-CA" sz="2600" dirty="0"/>
              <a:t>chômage 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Logement</a:t>
            </a:r>
            <a:r>
              <a:rPr lang="fr-CA" sz="2600" dirty="0">
                <a:solidFill>
                  <a:schemeClr val="tx1"/>
                </a:solidFill>
              </a:rPr>
              <a:t> / </a:t>
            </a:r>
            <a:r>
              <a:rPr lang="fr-CA" sz="2600" dirty="0"/>
              <a:t>absence de logement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Traumatisme (peut être intergénérationnel ou cyclique)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Pauvreté 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Discrimination, racisme et homophobie 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/>
              <a:t>Accès aux soins de santé 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fr-CA" sz="2600" dirty="0" smtClean="0"/>
              <a:t>Éducation</a:t>
            </a:r>
            <a:endParaRPr lang="en-CA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La stigmatisation est</a:t>
            </a:r>
            <a:r>
              <a:rPr lang="fr-CA" sz="3200" b="0" dirty="0"/>
              <a:t>…</a:t>
            </a:r>
            <a:endParaRPr sz="3200" dirty="0"/>
          </a:p>
        </p:txBody>
      </p:sp>
      <p:sp>
        <p:nvSpPr>
          <p:cNvPr id="111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0851" y="1048721"/>
            <a:ext cx="8590512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SzPts val="2800"/>
            </a:pPr>
            <a:r>
              <a:rPr lang="fr-CA" sz="2600" dirty="0">
                <a:solidFill>
                  <a:srgbClr val="000000"/>
                </a:solidFill>
              </a:rPr>
              <a:t>Stigmatisation = attitudes négatives (préjugés) </a:t>
            </a:r>
            <a:br>
              <a:rPr lang="fr-CA" sz="2600" dirty="0">
                <a:solidFill>
                  <a:srgbClr val="000000"/>
                </a:solidFill>
              </a:rPr>
            </a:br>
            <a:r>
              <a:rPr lang="fr-CA" sz="2600" dirty="0">
                <a:solidFill>
                  <a:srgbClr val="000000"/>
                </a:solidFill>
              </a:rPr>
              <a:t>+ réactions négatives (discrimination) </a:t>
            </a:r>
            <a:endParaRPr lang="fr-CA" sz="2600" dirty="0"/>
          </a:p>
          <a:p>
            <a:pPr marL="342900" lvl="0">
              <a:lnSpc>
                <a:spcPct val="100000"/>
              </a:lnSpc>
              <a:spcBef>
                <a:spcPts val="1900"/>
              </a:spcBef>
              <a:spcAft>
                <a:spcPts val="300"/>
              </a:spcAft>
              <a:buSzPts val="2800"/>
            </a:pPr>
            <a:r>
              <a:rPr lang="fr-CA" sz="2600" dirty="0">
                <a:solidFill>
                  <a:srgbClr val="000000"/>
                </a:solidFill>
              </a:rPr>
              <a:t>La stigmatisation signifie apprécier moins une personne en raison de qui elle est</a:t>
            </a:r>
            <a:endParaRPr lang="fr-CA" sz="2600" dirty="0"/>
          </a:p>
          <a:p>
            <a:pPr marL="342900" lvl="0">
              <a:lnSpc>
                <a:spcPct val="100000"/>
              </a:lnSpc>
              <a:spcBef>
                <a:spcPts val="1900"/>
              </a:spcBef>
              <a:spcAft>
                <a:spcPts val="300"/>
              </a:spcAft>
              <a:buSzPts val="2800"/>
            </a:pPr>
            <a:r>
              <a:rPr lang="fr-CA" sz="2600" dirty="0">
                <a:solidFill>
                  <a:srgbClr val="000000"/>
                </a:solidFill>
              </a:rPr>
              <a:t>La stigmatisation peut faire en sorte qu’une personne ne se sente pas voulue ou qu’elle ait honte, et peut dissuader les gens de demander de l’aide</a:t>
            </a:r>
            <a:endParaRPr lang="fr-CA" sz="2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Moyens pour contrer la stigmatisation</a:t>
            </a:r>
            <a:endParaRPr lang="en-CA" sz="3200" dirty="0"/>
          </a:p>
        </p:txBody>
      </p:sp>
      <p:sp>
        <p:nvSpPr>
          <p:cNvPr id="117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0852" y="1048721"/>
            <a:ext cx="8281988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/>
              <a:t>Traitez tout le monde avec respect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/>
              <a:t>Soyez chaleureux et bienveillant, et ne passez pas </a:t>
            </a:r>
            <a:br>
              <a:rPr lang="fr-CA" sz="2200" dirty="0"/>
            </a:br>
            <a:r>
              <a:rPr lang="fr-CA" sz="2200" dirty="0"/>
              <a:t>de jugement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>
                <a:solidFill>
                  <a:schemeClr val="tx1"/>
                </a:solidFill>
              </a:rPr>
              <a:t>Dénoncez </a:t>
            </a:r>
            <a:r>
              <a:rPr lang="fr-CA" sz="2200" dirty="0"/>
              <a:t>la stigmatisation partout où vous la rencontrez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/>
              <a:t>Faites attention au langage que vous employez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/>
              <a:t>Renseignez-vous sur la santé mentale et la maladie mentale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fr-CA" sz="2200" dirty="0"/>
              <a:t>Contribuez à sensibiliser les gens à la santé mentale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1"/>
          <p:cNvSpPr txBox="1"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03649" y="1286151"/>
            <a:ext cx="6736702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/>
            <a:r>
              <a:rPr lang="fr-FR" dirty="0"/>
              <a:t>Activité :</a:t>
            </a:r>
            <a:br>
              <a:rPr lang="fr-FR" dirty="0"/>
            </a:br>
            <a:r>
              <a:rPr lang="fr-FR" b="0" dirty="0"/>
              <a:t>Scénarios sur la stigmatisation : discussion</a:t>
            </a:r>
            <a:endParaRPr b="0" dirty="0"/>
          </a:p>
        </p:txBody>
      </p:sp>
      <p:pic>
        <p:nvPicPr>
          <p:cNvPr id="3" name="Image 2" descr="&quot;Décorative&quot;">
            <a:extLst>
              <a:ext uri="{FF2B5EF4-FFF2-40B4-BE49-F238E27FC236}">
                <a16:creationId xmlns="" xmlns:a16="http://schemas.microsoft.com/office/drawing/2014/main" id="{4DC317C6-D44A-5A49-8633-EBC6078598E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99981" y="2613627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1"/>
          <p:cNvSpPr txBox="1"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071541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/>
            <a:r>
              <a:rPr lang="fr-CA" dirty="0"/>
              <a:t>Activité :</a:t>
            </a:r>
            <a:br>
              <a:rPr lang="fr-CA" dirty="0"/>
            </a:br>
            <a:r>
              <a:rPr lang="fr-CA" b="0" dirty="0"/>
              <a:t>Causons de langage</a:t>
            </a:r>
            <a:r>
              <a:rPr lang="fr-CA" dirty="0"/>
              <a:t> </a:t>
            </a:r>
            <a:endParaRPr lang="en-CA" dirty="0"/>
          </a:p>
        </p:txBody>
      </p:sp>
      <p:pic>
        <p:nvPicPr>
          <p:cNvPr id="5" name="Image 2" descr="&quot;Décorative&quot;">
            <a:extLst>
              <a:ext uri="{FF2B5EF4-FFF2-40B4-BE49-F238E27FC236}">
                <a16:creationId xmlns="" xmlns:a16="http://schemas.microsoft.com/office/drawing/2014/main" id="{71957504-58FA-6F47-8C31-DA0DBB92D2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99981" y="2175085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dirty="0"/>
              <a:t>Sommaire</a:t>
            </a:r>
            <a:r>
              <a:rPr lang="fr-CA" b="0" dirty="0"/>
              <a:t> : </a:t>
            </a:r>
            <a:r>
              <a:rPr lang="fr-CA" dirty="0"/>
              <a:t>messages clés</a:t>
            </a:r>
            <a:endParaRPr lang="en-CA" dirty="0"/>
          </a:p>
        </p:txBody>
      </p:sp>
      <p:sp>
        <p:nvSpPr>
          <p:cNvPr id="134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79413" y="1031137"/>
            <a:ext cx="8419353" cy="3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ts val="2800"/>
            </a:pPr>
            <a:r>
              <a:rPr lang="fr-CA" sz="2200" dirty="0"/>
              <a:t>La santé mentale représente bien plus que l’absence </a:t>
            </a:r>
            <a:br>
              <a:rPr lang="fr-CA" sz="2200" dirty="0"/>
            </a:br>
            <a:r>
              <a:rPr lang="fr-CA" sz="2200" dirty="0"/>
              <a:t>de maladie. Le bien-être fait partie de la santé mentale</a:t>
            </a:r>
            <a:r>
              <a:rPr lang="fr-CA" sz="2200" dirty="0">
                <a:solidFill>
                  <a:schemeClr val="tx1"/>
                </a:solidFill>
              </a:rPr>
              <a:t>.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ts val="2800"/>
            </a:pPr>
            <a:r>
              <a:rPr lang="fr-CA" sz="2200" dirty="0"/>
              <a:t>Tout le monde peut souffrir d’une maladie mentale</a:t>
            </a:r>
            <a:r>
              <a:rPr lang="fr-CA" sz="2200" dirty="0">
                <a:solidFill>
                  <a:schemeClr val="tx1"/>
                </a:solidFill>
              </a:rPr>
              <a:t>.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ts val="2800"/>
            </a:pPr>
            <a:r>
              <a:rPr lang="fr-CA" sz="2200" dirty="0"/>
              <a:t>Des facteurs sociaux comme le logement, le revenu, </a:t>
            </a:r>
            <a:br>
              <a:rPr lang="fr-CA" sz="2200" dirty="0"/>
            </a:br>
            <a:r>
              <a:rPr lang="fr-CA" sz="2200" dirty="0"/>
              <a:t>un traumatisme et la discrimination sont des facteurs de </a:t>
            </a:r>
            <a:br>
              <a:rPr lang="fr-CA" sz="2200" dirty="0"/>
            </a:br>
            <a:r>
              <a:rPr lang="fr-CA" sz="2200" dirty="0"/>
              <a:t>risque au développement des troubles de santé mentale</a:t>
            </a:r>
            <a:r>
              <a:rPr lang="fr-CA" sz="2200" dirty="0">
                <a:solidFill>
                  <a:schemeClr val="tx1"/>
                </a:solidFill>
              </a:rPr>
              <a:t>. 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ts val="2800"/>
            </a:pPr>
            <a:r>
              <a:rPr lang="fr-CA" sz="2200" dirty="0"/>
              <a:t>La stigmatisation est non seulement blessante, mais elle </a:t>
            </a:r>
            <a:br>
              <a:rPr lang="fr-CA" sz="2200" dirty="0"/>
            </a:br>
            <a:r>
              <a:rPr lang="fr-CA" sz="2200" dirty="0"/>
              <a:t>peut également dissuader les gens de demander de l’aide</a:t>
            </a:r>
            <a:r>
              <a:rPr lang="fr-CA" sz="22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dirty="0"/>
              <a:t>Continuons d’en parler</a:t>
            </a:r>
            <a:endParaRPr lang="en-CA" dirty="0"/>
          </a:p>
        </p:txBody>
      </p:sp>
      <p:pic>
        <p:nvPicPr>
          <p:cNvPr id="3" name="Image 2" descr="&quot;Décorative&quot;">
            <a:extLst>
              <a:ext uri="{FF2B5EF4-FFF2-40B4-BE49-F238E27FC236}">
                <a16:creationId xmlns="" xmlns:a16="http://schemas.microsoft.com/office/drawing/2014/main" id="{F1DB75DE-CD30-EA43-96CE-9A6DC21C293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8085" y="1617463"/>
            <a:ext cx="1771734" cy="1771734"/>
          </a:xfrm>
          <a:prstGeom prst="rect">
            <a:avLst/>
          </a:prstGeom>
        </p:spPr>
      </p:pic>
      <p:sp>
        <p:nvSpPr>
          <p:cNvPr id="140" name="Text 3"/>
          <p:cNvSpPr txBox="1"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380515" y="1004761"/>
            <a:ext cx="8352399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>
              <a:lnSpc>
                <a:spcPct val="107142"/>
              </a:lnSpc>
              <a:spcBef>
                <a:spcPts val="0"/>
              </a:spcBef>
              <a:buSzPts val="2800"/>
            </a:pPr>
            <a:r>
              <a:rPr lang="fr-CA" dirty="0"/>
              <a:t>Suggestions pour les prochaines étapes :</a:t>
            </a:r>
          </a:p>
          <a:p>
            <a:pPr marL="2446338" lvl="1" indent="-388938">
              <a:spcAft>
                <a:spcPct val="0"/>
              </a:spcAft>
            </a:pPr>
            <a:r>
              <a:rPr lang="fr-CA" dirty="0">
                <a:solidFill>
                  <a:srgbClr val="000000"/>
                </a:solidFill>
              </a:rPr>
              <a:t>Échanger </a:t>
            </a:r>
            <a:r>
              <a:rPr lang="fr-CA" dirty="0">
                <a:solidFill>
                  <a:schemeClr val="tx1"/>
                </a:solidFill>
              </a:rPr>
              <a:t>des ressources et des renseignements </a:t>
            </a:r>
            <a:r>
              <a:rPr lang="fr-CA" dirty="0">
                <a:solidFill>
                  <a:srgbClr val="000000"/>
                </a:solidFill>
              </a:rPr>
              <a:t/>
            </a:r>
            <a:br>
              <a:rPr lang="fr-CA" dirty="0">
                <a:solidFill>
                  <a:srgbClr val="000000"/>
                </a:solidFill>
              </a:rPr>
            </a:br>
            <a:r>
              <a:rPr lang="fr-CA" dirty="0">
                <a:solidFill>
                  <a:srgbClr val="000000"/>
                </a:solidFill>
              </a:rPr>
              <a:t>avec d’autres personnes ou groupes</a:t>
            </a:r>
            <a:endParaRPr lang="fr-CA" dirty="0"/>
          </a:p>
          <a:p>
            <a:pPr marL="2446338" lvl="1" indent="-388938">
              <a:spcBef>
                <a:spcPts val="800"/>
              </a:spcBef>
              <a:spcAft>
                <a:spcPct val="0"/>
              </a:spcAft>
            </a:pPr>
            <a:r>
              <a:rPr lang="fr-CA" dirty="0">
                <a:solidFill>
                  <a:srgbClr val="000000"/>
                </a:solidFill>
              </a:rPr>
              <a:t>Soutenir un organisme de santé mentale </a:t>
            </a:r>
            <a:br>
              <a:rPr lang="fr-CA" dirty="0">
                <a:solidFill>
                  <a:srgbClr val="000000"/>
                </a:solidFill>
              </a:rPr>
            </a:br>
            <a:r>
              <a:rPr lang="fr-CA" dirty="0">
                <a:solidFill>
                  <a:srgbClr val="000000"/>
                </a:solidFill>
              </a:rPr>
              <a:t>en tant que bénévole ou donateur</a:t>
            </a:r>
            <a:endParaRPr lang="fr-CA" dirty="0"/>
          </a:p>
          <a:p>
            <a:pPr marL="2446338" lvl="1" indent="-388938">
              <a:spcBef>
                <a:spcPts val="800"/>
              </a:spcBef>
              <a:spcAft>
                <a:spcPct val="0"/>
              </a:spcAft>
            </a:pPr>
            <a:r>
              <a:rPr lang="fr-CA" dirty="0">
                <a:solidFill>
                  <a:srgbClr val="000000"/>
                </a:solidFill>
              </a:rPr>
              <a:t>En apprendre plus sur la santé mentale </a:t>
            </a:r>
            <a:br>
              <a:rPr lang="fr-CA" dirty="0">
                <a:solidFill>
                  <a:srgbClr val="000000"/>
                </a:solidFill>
              </a:rPr>
            </a:br>
            <a:r>
              <a:rPr lang="fr-CA" dirty="0">
                <a:solidFill>
                  <a:srgbClr val="000000"/>
                </a:solidFill>
              </a:rPr>
              <a:t>en consultant le site </a:t>
            </a:r>
            <a:r>
              <a:rPr lang="fr-CA" u="sng" dirty="0">
                <a:solidFill>
                  <a:srgbClr val="0066A4"/>
                </a:solidFill>
                <a:uFill>
                  <a:solidFill>
                    <a:srgbClr val="0066A4"/>
                  </a:solidFill>
                </a:uFill>
                <a:hlinkClick r:id="rId7" tooltip="site web de CAMH"/>
              </a:rPr>
              <a:t>https://www.camh.ca/fr/</a:t>
            </a:r>
            <a:r>
              <a:rPr lang="fr-CA" dirty="0">
                <a:solidFill>
                  <a:srgbClr val="000000"/>
                </a:solidFill>
              </a:rPr>
              <a:t> </a:t>
            </a:r>
            <a:br>
              <a:rPr lang="fr-CA" dirty="0">
                <a:solidFill>
                  <a:srgbClr val="000000"/>
                </a:solidFill>
              </a:rPr>
            </a:br>
            <a:r>
              <a:rPr lang="fr-CA" dirty="0">
                <a:solidFill>
                  <a:srgbClr val="000000"/>
                </a:solidFill>
              </a:rPr>
              <a:t>et à l’aide d’autres ressources</a:t>
            </a:r>
            <a:endParaRPr lang="fr-C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1"/>
          <p:cNvSpPr txBox="1"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961298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fr-CA" dirty="0"/>
              <a:t>Merci d’avoir pris part </a:t>
            </a:r>
            <a:br>
              <a:rPr lang="fr-CA" dirty="0"/>
            </a:br>
            <a:r>
              <a:rPr lang="fr-CA" dirty="0"/>
              <a:t>à cette conversation</a:t>
            </a:r>
            <a:endParaRPr lang="en-CA" dirty="0"/>
          </a:p>
        </p:txBody>
      </p:sp>
      <p:pic>
        <p:nvPicPr>
          <p:cNvPr id="8" name="Image 2" descr="&quot;Décorative&quot;">
            <a:extLst>
              <a:ext uri="{FF2B5EF4-FFF2-40B4-BE49-F238E27FC236}">
                <a16:creationId xmlns="" xmlns:a16="http://schemas.microsoft.com/office/drawing/2014/main" id="{E33C042F-CBD8-6747-9D63-1D0C4D74A5F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99981" y="2186005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Bienvenue!</a:t>
            </a:r>
            <a:endParaRPr sz="3200" dirty="0"/>
          </a:p>
        </p:txBody>
      </p:sp>
      <p:sp>
        <p:nvSpPr>
          <p:cNvPr id="54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79415" y="1048721"/>
            <a:ext cx="8149124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ts val="3000"/>
              </a:lnSpc>
              <a:spcBef>
                <a:spcPct val="0"/>
              </a:spcBef>
              <a:spcAft>
                <a:spcPts val="300"/>
              </a:spcAft>
            </a:pPr>
            <a:r>
              <a:rPr lang="fr-CA" dirty="0">
                <a:solidFill>
                  <a:srgbClr val="000000"/>
                </a:solidFill>
              </a:rPr>
              <a:t>Règles de base :</a:t>
            </a:r>
            <a:endParaRPr lang="fr-CA" dirty="0"/>
          </a:p>
          <a:p>
            <a:pPr marL="2178050" lvl="1" indent="-306388">
              <a:lnSpc>
                <a:spcPts val="3000"/>
              </a:lnSpc>
              <a:spcBef>
                <a:spcPts val="0"/>
              </a:spcBef>
              <a:spcAft>
                <a:spcPts val="300"/>
              </a:spcAft>
            </a:pPr>
            <a:r>
              <a:rPr lang="fr-CA" dirty="0"/>
              <a:t>Respectez la vie privée des personnes présentes en ne partageant pas à l’extérieur du groupe ce que les participants ont dit. </a:t>
            </a:r>
          </a:p>
          <a:p>
            <a:pPr marL="2178050" lvl="1" indent="-306388">
              <a:lnSpc>
                <a:spcPts val="3000"/>
              </a:lnSpc>
              <a:spcBef>
                <a:spcPts val="0"/>
              </a:spcBef>
              <a:spcAft>
                <a:spcPts val="300"/>
              </a:spcAft>
            </a:pPr>
            <a:r>
              <a:rPr lang="fr-CA" dirty="0"/>
              <a:t>Réfléchissez à de nouvelles idées.</a:t>
            </a:r>
          </a:p>
          <a:p>
            <a:pPr marL="2178050" lvl="1" indent="-306388">
              <a:lnSpc>
                <a:spcPts val="3000"/>
              </a:lnSpc>
              <a:spcBef>
                <a:spcPts val="0"/>
              </a:spcBef>
              <a:spcAft>
                <a:spcPts val="300"/>
              </a:spcAft>
            </a:pPr>
            <a:r>
              <a:rPr lang="fr-CA" dirty="0"/>
              <a:t>Écoutez et respectez les opinions et les points de vue des autres.</a:t>
            </a:r>
          </a:p>
          <a:p>
            <a:pPr marL="2178050" lvl="1" indent="-306388">
              <a:lnSpc>
                <a:spcPts val="3000"/>
              </a:lnSpc>
              <a:spcBef>
                <a:spcPts val="0"/>
              </a:spcBef>
              <a:spcAft>
                <a:spcPts val="300"/>
              </a:spcAft>
            </a:pPr>
            <a:r>
              <a:rPr lang="fr-CA" dirty="0"/>
              <a:t>Une seule personne parle à la fois.</a:t>
            </a:r>
          </a:p>
          <a:p>
            <a:pPr marL="2178050" lvl="1" indent="-306388">
              <a:lnSpc>
                <a:spcPts val="3000"/>
              </a:lnSpc>
              <a:spcBef>
                <a:spcPts val="0"/>
              </a:spcBef>
              <a:spcAft>
                <a:spcPts val="300"/>
              </a:spcAft>
            </a:pPr>
            <a:r>
              <a:rPr lang="fr-CA" dirty="0"/>
              <a:t>Autre chose?</a:t>
            </a:r>
          </a:p>
        </p:txBody>
      </p:sp>
      <p:pic>
        <p:nvPicPr>
          <p:cNvPr id="4" name="Image 3" descr="&quot;Décorative&quot;">
            <a:extLst>
              <a:ext uri="{FF2B5EF4-FFF2-40B4-BE49-F238E27FC236}">
                <a16:creationId xmlns="" xmlns:a16="http://schemas.microsoft.com/office/drawing/2014/main" id="{C53BF62B-6029-8B4F-A6F8-F114F4A054F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79414" y="1702112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Aperçu</a:t>
            </a:r>
            <a:r>
              <a:rPr lang="fr-FR" sz="3200" dirty="0"/>
              <a:t> </a:t>
            </a:r>
            <a:endParaRPr sz="3200" dirty="0"/>
          </a:p>
        </p:txBody>
      </p:sp>
      <p:sp>
        <p:nvSpPr>
          <p:cNvPr id="61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79414" y="952009"/>
            <a:ext cx="8430478" cy="3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Aft>
                <a:spcPct val="0"/>
              </a:spcAft>
            </a:pPr>
            <a:r>
              <a:rPr lang="fr-CA" dirty="0">
                <a:solidFill>
                  <a:srgbClr val="000000"/>
                </a:solidFill>
              </a:rPr>
              <a:t>Au cours de cette conversation, nous allons parler :</a:t>
            </a:r>
            <a:endParaRPr lang="fr-CA" dirty="0"/>
          </a:p>
          <a:p>
            <a:pPr marL="508000" lvl="0" indent="-4572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fr-CA" dirty="0"/>
              <a:t>de la santé mentale</a:t>
            </a:r>
          </a:p>
          <a:p>
            <a:pPr marL="508000" lvl="0" indent="-4572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fr-CA" dirty="0"/>
              <a:t>de la maladie mentale</a:t>
            </a:r>
          </a:p>
          <a:p>
            <a:pPr marL="508000" lvl="0" indent="-4572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fr-CA" dirty="0"/>
              <a:t>des déterminants sociaux de la santé mentale </a:t>
            </a:r>
          </a:p>
          <a:p>
            <a:pPr marL="508000" lvl="0" indent="-4572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fr-CA" dirty="0"/>
              <a:t>de la </a:t>
            </a:r>
            <a:r>
              <a:rPr lang="fr-CA" dirty="0" smtClean="0"/>
              <a:t>stigmatisation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Qu’est-ce que la santé mentale?</a:t>
            </a:r>
          </a:p>
        </p:txBody>
      </p:sp>
      <p:pic>
        <p:nvPicPr>
          <p:cNvPr id="3" name="Image 2" descr="&quot;Décorative&quot;">
            <a:extLst>
              <a:ext uri="{FF2B5EF4-FFF2-40B4-BE49-F238E27FC236}">
                <a16:creationId xmlns="" xmlns:a16="http://schemas.microsoft.com/office/drawing/2014/main" id="{C289AC6E-DB90-BF47-863A-0350C962A58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79414" y="1607850"/>
            <a:ext cx="1575426" cy="1575426"/>
          </a:xfrm>
          <a:prstGeom prst="rect">
            <a:avLst/>
          </a:prstGeom>
        </p:spPr>
      </p:pic>
      <p:sp>
        <p:nvSpPr>
          <p:cNvPr id="67" name="Text 3"/>
          <p:cNvSpPr txBox="1"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204936" y="1634247"/>
            <a:ext cx="6486628" cy="2829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>
              <a:lnSpc>
                <a:spcPct val="107142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-CA" dirty="0"/>
              <a:t>À quoi pensez-vous lorsque vous réfléchissez à la santé mentale?</a:t>
            </a:r>
          </a:p>
          <a:p>
            <a:pPr marL="114300" lvl="0" indent="0">
              <a:lnSpc>
                <a:spcPct val="107142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-CA" dirty="0"/>
              <a:t>Qu’est-ce que cela signifie pour vous?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La santé mentale est</a:t>
            </a:r>
            <a:r>
              <a:rPr lang="fr-CA" sz="3200" b="0" dirty="0"/>
              <a:t>…</a:t>
            </a:r>
            <a:r>
              <a:rPr lang="fr-FR" sz="3200" dirty="0"/>
              <a:t> </a:t>
            </a:r>
            <a:endParaRPr sz="3200" dirty="0"/>
          </a:p>
        </p:txBody>
      </p:sp>
      <p:sp>
        <p:nvSpPr>
          <p:cNvPr id="73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0851" y="1048721"/>
            <a:ext cx="824071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7142"/>
              </a:lnSpc>
              <a:spcBef>
                <a:spcPct val="0"/>
              </a:spcBef>
              <a:spcAft>
                <a:spcPct val="0"/>
              </a:spcAft>
              <a:buSzPts val="2800"/>
              <a:buNone/>
            </a:pPr>
            <a:r>
              <a:rPr lang="fr-CA" dirty="0">
                <a:solidFill>
                  <a:srgbClr val="000000"/>
                </a:solidFill>
              </a:rPr>
              <a:t>Un état de bien-être dans lequel une personne : </a:t>
            </a:r>
            <a:endParaRPr lang="fr-CA" dirty="0"/>
          </a:p>
          <a:p>
            <a:pPr marL="296863" indent="-457200">
              <a:lnSpc>
                <a:spcPct val="100000"/>
              </a:lnSpc>
              <a:spcBef>
                <a:spcPts val="600"/>
              </a:spcBef>
              <a:buSzPts val="2600"/>
            </a:pPr>
            <a:r>
              <a:rPr lang="fr-CA" sz="2600" dirty="0"/>
              <a:t>peut se réaliser</a:t>
            </a:r>
          </a:p>
          <a:p>
            <a:pPr marL="296863" indent="-457200">
              <a:lnSpc>
                <a:spcPct val="100000"/>
              </a:lnSpc>
              <a:spcBef>
                <a:spcPts val="600"/>
              </a:spcBef>
              <a:buSzPts val="2600"/>
            </a:pPr>
            <a:r>
              <a:rPr lang="fr-CA" sz="2600" dirty="0"/>
              <a:t>peut faire face au stress normal de la vie</a:t>
            </a:r>
          </a:p>
          <a:p>
            <a:pPr marL="296863" indent="-457200">
              <a:lnSpc>
                <a:spcPct val="100000"/>
              </a:lnSpc>
              <a:spcBef>
                <a:spcPts val="600"/>
              </a:spcBef>
              <a:buSzPts val="2600"/>
            </a:pPr>
            <a:r>
              <a:rPr lang="fr-CA" sz="2600" dirty="0"/>
              <a:t>peut travailler de façon productive</a:t>
            </a:r>
          </a:p>
          <a:p>
            <a:pPr marL="296863" indent="-457200">
              <a:lnSpc>
                <a:spcPct val="100000"/>
              </a:lnSpc>
              <a:spcBef>
                <a:spcPts val="600"/>
              </a:spcBef>
              <a:buSzPts val="2600"/>
            </a:pPr>
            <a:r>
              <a:rPr lang="fr-CA" sz="2600" dirty="0"/>
              <a:t>peut contribuer à la vie de sa </a:t>
            </a:r>
            <a:r>
              <a:rPr lang="fr-CA" sz="2600" dirty="0" smtClean="0"/>
              <a:t>communauté</a:t>
            </a:r>
            <a:endParaRPr lang="en-CA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Qu’est-ce que la maladie mentale?</a:t>
            </a:r>
            <a:endParaRPr lang="en-CA" sz="3200" dirty="0"/>
          </a:p>
        </p:txBody>
      </p:sp>
      <p:sp>
        <p:nvSpPr>
          <p:cNvPr id="79" name="Text 2"/>
          <p:cNvSpPr txBox="1"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0851" y="1048722"/>
            <a:ext cx="8240713" cy="862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ts val="3000"/>
              </a:lnSpc>
              <a:spcBef>
                <a:spcPts val="0"/>
              </a:spcBef>
              <a:spcAft>
                <a:spcPts val="15000"/>
              </a:spcAft>
              <a:buSzPts val="2800"/>
            </a:pPr>
            <a:r>
              <a:rPr lang="fr-CA" sz="2600" dirty="0">
                <a:solidFill>
                  <a:srgbClr val="000000"/>
                </a:solidFill>
              </a:rPr>
              <a:t>Elle se caractérise chez une personne par des changements dans</a:t>
            </a:r>
          </a:p>
        </p:txBody>
      </p:sp>
      <p:pic>
        <p:nvPicPr>
          <p:cNvPr id="7" name="Image 3" descr="&quot;Décorative&quot;">
            <a:extLst>
              <a:ext uri="{FF2B5EF4-FFF2-40B4-BE49-F238E27FC236}">
                <a16:creationId xmlns="" xmlns:a16="http://schemas.microsoft.com/office/drawing/2014/main" id="{6A586EE4-FD44-A140-A352-BAFB3496870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832962" y="1911290"/>
            <a:ext cx="1240867" cy="1240867"/>
          </a:xfrm>
          <a:prstGeom prst="rect">
            <a:avLst/>
          </a:prstGeom>
        </p:spPr>
      </p:pic>
      <p:sp>
        <p:nvSpPr>
          <p:cNvPr id="10" name="Text 4">
            <a:extLst>
              <a:ext uri="{FF2B5EF4-FFF2-40B4-BE49-F238E27FC236}">
                <a16:creationId xmlns="" xmlns:a16="http://schemas.microsoft.com/office/drawing/2014/main" id="{9333B03A-DBCD-4243-9F11-5F7BF8BE70D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41174" y="3079239"/>
            <a:ext cx="1803459" cy="40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fr-CA" sz="2000" dirty="0"/>
              <a:t>ses pensées</a:t>
            </a:r>
          </a:p>
        </p:txBody>
      </p:sp>
      <p:pic>
        <p:nvPicPr>
          <p:cNvPr id="9" name="Image 5" descr="&quot;Décorative&quot;">
            <a:extLst>
              <a:ext uri="{FF2B5EF4-FFF2-40B4-BE49-F238E27FC236}">
                <a16:creationId xmlns="" xmlns:a16="http://schemas.microsoft.com/office/drawing/2014/main" id="{D82E2713-83D2-024C-A6E9-A66AD8C6D6D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966448" y="1911290"/>
            <a:ext cx="1240867" cy="1240867"/>
          </a:xfrm>
          <a:prstGeom prst="rect">
            <a:avLst/>
          </a:prstGeom>
        </p:spPr>
      </p:pic>
      <p:sp>
        <p:nvSpPr>
          <p:cNvPr id="13" name="Text 6">
            <a:extLst>
              <a:ext uri="{FF2B5EF4-FFF2-40B4-BE49-F238E27FC236}">
                <a16:creationId xmlns="" xmlns:a16="http://schemas.microsoft.com/office/drawing/2014/main" id="{0400E468-9593-D949-AE47-8C48C7ED47B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684113" y="3096171"/>
            <a:ext cx="1773344" cy="40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fr-CA" sz="2000" dirty="0"/>
              <a:t>ses émotions</a:t>
            </a:r>
          </a:p>
        </p:txBody>
      </p:sp>
      <p:pic>
        <p:nvPicPr>
          <p:cNvPr id="5" name="Image 6" descr="&quot;Décorative&quot;">
            <a:extLst>
              <a:ext uri="{FF2B5EF4-FFF2-40B4-BE49-F238E27FC236}">
                <a16:creationId xmlns="" xmlns:a16="http://schemas.microsoft.com/office/drawing/2014/main" id="{01FAC58B-6D59-B741-B6D2-198B02EF4A0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5099934" y="1911290"/>
            <a:ext cx="1240867" cy="1240867"/>
          </a:xfrm>
          <a:prstGeom prst="rect">
            <a:avLst/>
          </a:prstGeom>
        </p:spPr>
      </p:pic>
      <p:sp>
        <p:nvSpPr>
          <p:cNvPr id="14" name="Text 7">
            <a:extLst>
              <a:ext uri="{FF2B5EF4-FFF2-40B4-BE49-F238E27FC236}">
                <a16:creationId xmlns="" xmlns:a16="http://schemas.microsoft.com/office/drawing/2014/main" id="{3216BFAB-793D-254A-8F8D-6E2371711A7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56126" y="3097184"/>
            <a:ext cx="2299428" cy="40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fr-CA" sz="2000" dirty="0"/>
              <a:t>son comportement</a:t>
            </a:r>
          </a:p>
        </p:txBody>
      </p:sp>
      <p:pic>
        <p:nvPicPr>
          <p:cNvPr id="3" name="Image 8" descr="&quot;Décorative&quot;">
            <a:extLst>
              <a:ext uri="{FF2B5EF4-FFF2-40B4-BE49-F238E27FC236}">
                <a16:creationId xmlns="" xmlns:a16="http://schemas.microsoft.com/office/drawing/2014/main" id="{284D37A5-A393-E84C-A3DA-61562402805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7233419" y="1911290"/>
            <a:ext cx="1240867" cy="1240867"/>
          </a:xfrm>
          <a:prstGeom prst="rect">
            <a:avLst/>
          </a:prstGeom>
        </p:spPr>
      </p:pic>
      <p:sp>
        <p:nvSpPr>
          <p:cNvPr id="15" name="Text 9">
            <a:extLst>
              <a:ext uri="{FF2B5EF4-FFF2-40B4-BE49-F238E27FC236}">
                <a16:creationId xmlns="" xmlns:a16="http://schemas.microsoft.com/office/drawing/2014/main" id="{E0EAA394-6011-D54D-BD05-339DF5764B67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800780" y="3105646"/>
            <a:ext cx="2106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fr-CA" sz="2000" dirty="0"/>
              <a:t>ses relations avec les autres</a:t>
            </a:r>
          </a:p>
        </p:txBody>
      </p:sp>
      <p:sp>
        <p:nvSpPr>
          <p:cNvPr id="12" name="Text 10">
            <a:extLst>
              <a:ext uri="{FF2B5EF4-FFF2-40B4-BE49-F238E27FC236}">
                <a16:creationId xmlns="" xmlns:a16="http://schemas.microsoft.com/office/drawing/2014/main" id="{D5318669-459E-044B-B951-540F3A361302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04552" y="3789218"/>
            <a:ext cx="8240713" cy="862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6666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003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>
              <a:lnSpc>
                <a:spcPts val="3000"/>
              </a:lnSpc>
              <a:spcBef>
                <a:spcPts val="0"/>
              </a:spcBef>
              <a:buSzPts val="2800"/>
            </a:pPr>
            <a:r>
              <a:rPr lang="fr-CA" sz="2600" dirty="0"/>
              <a:t>Quelle proportion de la population canadienne </a:t>
            </a:r>
            <a:br>
              <a:rPr lang="fr-CA" sz="2600" dirty="0"/>
            </a:br>
            <a:r>
              <a:rPr lang="fr-CA" sz="2600" dirty="0"/>
              <a:t>est touchée par la maladie mentale?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Le continuum de la santé mentale</a:t>
            </a:r>
            <a:endParaRPr sz="3200" dirty="0"/>
          </a:p>
        </p:txBody>
      </p:sp>
      <p:sp>
        <p:nvSpPr>
          <p:cNvPr id="17" name="Text 2">
            <a:extLst>
              <a:ext uri="{FF2B5EF4-FFF2-40B4-BE49-F238E27FC236}">
                <a16:creationId xmlns="" xmlns:a16="http://schemas.microsoft.com/office/drawing/2014/main" id="{4159E8FE-FDA8-B440-8B50-40F144D291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77900" y="837780"/>
            <a:ext cx="5340707" cy="251351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>
              <a:spcBef>
                <a:spcPts val="520"/>
              </a:spcBef>
            </a:pPr>
            <a:r>
              <a:rPr lang="fr-CA" sz="1200" b="1" i="1" spc="-5" dirty="0">
                <a:solidFill>
                  <a:srgbClr val="0066A4"/>
                </a:solidFill>
              </a:rPr>
              <a:t>Modèle à double continuum adapté de Tudor (1996)</a:t>
            </a:r>
            <a:endParaRPr lang="fr-CA" sz="1200" b="1" i="1" dirty="0">
              <a:solidFill>
                <a:srgbClr val="0066A4"/>
              </a:solidFill>
              <a:latin typeface="Arial"/>
              <a:cs typeface="Arial"/>
            </a:endParaRPr>
          </a:p>
        </p:txBody>
      </p:sp>
      <p:grpSp>
        <p:nvGrpSpPr>
          <p:cNvPr id="2" name="Image 3" descr="Une représentation du modèle à double continuum basé sur Tudor (1996)"/>
          <p:cNvGrpSpPr/>
          <p:nvPr/>
        </p:nvGrpSpPr>
        <p:grpSpPr>
          <a:xfrm>
            <a:off x="1534227" y="1130387"/>
            <a:ext cx="6202770" cy="3218631"/>
            <a:chOff x="1534227" y="1130387"/>
            <a:chExt cx="6202770" cy="3218631"/>
          </a:xfrm>
        </p:grpSpPr>
        <p:sp>
          <p:nvSpPr>
            <p:cNvPr id="5" name="object 2">
              <a:extLst>
                <a:ext uri="{FF2B5EF4-FFF2-40B4-BE49-F238E27FC236}">
                  <a16:creationId xmlns="" xmlns:a16="http://schemas.microsoft.com/office/drawing/2014/main" id="{2E509E68-F62D-3042-BF63-993B56740C49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955340" y="1130387"/>
              <a:ext cx="1380819" cy="438582"/>
            </a:xfrm>
            <a:prstGeom prst="rect">
              <a:avLst/>
            </a:prstGeom>
          </p:spPr>
          <p:txBody>
            <a:bodyPr vert="horz" wrap="square" lIns="0" tIns="6604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lang="fr-CA" sz="1000" b="1" spc="-5" dirty="0">
                  <a:solidFill>
                    <a:srgbClr val="0066A4"/>
                  </a:solidFill>
                  <a:latin typeface="Arial-BoldItalicMT"/>
                  <a:cs typeface="Arial-BoldItalicMT"/>
                </a:rPr>
                <a:t>Épanoui</a:t>
              </a:r>
            </a:p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lang="fr-CA" sz="1000" b="1" i="1" spc="-5" dirty="0">
                  <a:solidFill>
                    <a:srgbClr val="0066A4"/>
                  </a:solidFill>
                  <a:latin typeface="Arial-BoldItalicMT"/>
                  <a:cs typeface="Arial-BoldItalicMT"/>
                </a:rPr>
                <a:t>Bien-être mental élevé</a:t>
              </a:r>
            </a:p>
          </p:txBody>
        </p:sp>
        <p:sp>
          <p:nvSpPr>
            <p:cNvPr id="12" name="object 8">
              <a:extLst>
                <a:ext uri="{FF2B5EF4-FFF2-40B4-BE49-F238E27FC236}">
                  <a16:creationId xmlns="" xmlns:a16="http://schemas.microsoft.com/office/drawing/2014/main" id="{D01DFE0D-C75E-444C-9358-4CDACC8E43A1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3956140" y="3857935"/>
              <a:ext cx="1387972" cy="438582"/>
            </a:xfrm>
            <a:prstGeom prst="rect">
              <a:avLst/>
            </a:prstGeom>
          </p:spPr>
          <p:txBody>
            <a:bodyPr vert="horz" wrap="square" lIns="0" tIns="6604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lang="fr-CA"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Bien-être mental faible</a:t>
              </a:r>
            </a:p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lang="fr-CA" sz="1000" b="1" i="1" spc="-5" dirty="0">
                  <a:solidFill>
                    <a:srgbClr val="583180"/>
                  </a:solidFill>
                  <a:latin typeface="Arial"/>
                  <a:cs typeface="Arial"/>
                </a:rPr>
                <a:t>Dépérissant</a:t>
              </a:r>
            </a:p>
          </p:txBody>
        </p:sp>
        <p:sp>
          <p:nvSpPr>
            <p:cNvPr id="13" name="object 9">
              <a:extLst>
                <a:ext uri="{FF2B5EF4-FFF2-40B4-BE49-F238E27FC236}">
                  <a16:creationId xmlns="" xmlns:a16="http://schemas.microsoft.com/office/drawing/2014/main" id="{9E21EA74-720F-5348-81FD-FD6F50AC12BF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1709382" y="2556449"/>
              <a:ext cx="1036925" cy="479683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ct val="101200"/>
                </a:lnSpc>
                <a:spcBef>
                  <a:spcPts val="80"/>
                </a:spcBef>
              </a:pPr>
              <a:r>
                <a:rPr lang="fr-CA"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Maladie mentale  inexistante</a:t>
              </a:r>
            </a:p>
            <a:p>
              <a:pPr marL="12700" marR="5080">
                <a:lnSpc>
                  <a:spcPct val="101200"/>
                </a:lnSpc>
                <a:spcBef>
                  <a:spcPts val="80"/>
                </a:spcBef>
              </a:pPr>
              <a:r>
                <a:rPr lang="fr-CA"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ou légère</a:t>
              </a:r>
            </a:p>
          </p:txBody>
        </p:sp>
        <p:sp>
          <p:nvSpPr>
            <p:cNvPr id="6" name="object 3">
              <a:extLst>
                <a:ext uri="{FF2B5EF4-FFF2-40B4-BE49-F238E27FC236}">
                  <a16:creationId xmlns="" xmlns:a16="http://schemas.microsoft.com/office/drawing/2014/main" id="{4ABF2B60-FF0B-FD49-B4F5-B944BE6FAF18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669288" y="2474906"/>
              <a:ext cx="1019649" cy="466859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ct val="101200"/>
                </a:lnSpc>
                <a:spcBef>
                  <a:spcPts val="80"/>
                </a:spcBef>
              </a:pPr>
              <a:r>
                <a:rPr lang="fr-CA"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Maladie mentale  grave et/ou  persistante</a:t>
              </a:r>
            </a:p>
          </p:txBody>
        </p:sp>
        <p:sp>
          <p:nvSpPr>
            <p:cNvPr id="8" name="object 4">
              <a:extLst>
                <a:ext uri="{FF2B5EF4-FFF2-40B4-BE49-F238E27FC236}">
                  <a16:creationId xmlns="" xmlns:a16="http://schemas.microsoft.com/office/drawing/2014/main" id="{E85F4C1E-62F4-4446-9CD4-D6C6C66551C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840488" y="1904160"/>
              <a:ext cx="1621222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Mohamad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bien-être mental élevé,  maladie mentale inexistante</a:t>
              </a:r>
            </a:p>
          </p:txBody>
        </p:sp>
        <p:sp>
          <p:nvSpPr>
            <p:cNvPr id="9" name="object 5">
              <a:extLst>
                <a:ext uri="{FF2B5EF4-FFF2-40B4-BE49-F238E27FC236}">
                  <a16:creationId xmlns="" xmlns:a16="http://schemas.microsoft.com/office/drawing/2014/main" id="{5BF454C6-C211-2640-876E-6516C615C678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4977177" y="1904160"/>
              <a:ext cx="1729043" cy="555921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Elena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bien-être mental élevé,</a:t>
              </a: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vit avec une maladie mentale</a:t>
              </a:r>
            </a:p>
          </p:txBody>
        </p:sp>
        <p:sp>
          <p:nvSpPr>
            <p:cNvPr id="11" name="object 7">
              <a:extLst>
                <a:ext uri="{FF2B5EF4-FFF2-40B4-BE49-F238E27FC236}">
                  <a16:creationId xmlns="" xmlns:a16="http://schemas.microsoft.com/office/drawing/2014/main" id="{2F2D4E14-2B9B-E441-AD02-6E1CE4A5D856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840552" y="3065111"/>
              <a:ext cx="1718294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Ruth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bien-être mental faible,  maladie mentale inexistante</a:t>
              </a:r>
            </a:p>
          </p:txBody>
        </p:sp>
        <p:sp>
          <p:nvSpPr>
            <p:cNvPr id="10" name="object 6">
              <a:extLst>
                <a:ext uri="{FF2B5EF4-FFF2-40B4-BE49-F238E27FC236}">
                  <a16:creationId xmlns="" xmlns:a16="http://schemas.microsoft.com/office/drawing/2014/main" id="{30328D86-B19D-9043-8020-28410F8B8945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4977628" y="3064933"/>
              <a:ext cx="1728592" cy="555921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François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bien-être mental faible,</a:t>
              </a: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lang="fr-CA"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vit avec une maladie mentale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="" xmlns:a16="http://schemas.microsoft.com/office/drawing/2014/main" id="{B3803E04-E833-BB42-A108-72BC13B3B1C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1534227" y="1145017"/>
              <a:ext cx="6202770" cy="3204001"/>
            </a:xfrm>
            <a:prstGeom prst="roundRect">
              <a:avLst>
                <a:gd name="adj" fmla="val 2946"/>
              </a:avLst>
            </a:prstGeom>
            <a:noFill/>
            <a:ln w="19050">
              <a:solidFill>
                <a:srgbClr val="0066A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 dirty="0">
                <a:noFill/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="" xmlns:a16="http://schemas.microsoft.com/office/drawing/2014/main" id="{C49389EA-2DBB-834A-B0E1-11832E6D5B83}"/>
                </a:ext>
              </a:extLst>
            </p:cNvPr>
            <p:cNvSpPr/>
            <p:nvPr/>
          </p:nvSpPr>
          <p:spPr>
            <a:xfrm>
              <a:off x="2698438" y="2664749"/>
              <a:ext cx="133258" cy="133258"/>
            </a:xfrm>
            <a:prstGeom prst="ellipse">
              <a:avLst/>
            </a:prstGeom>
            <a:solidFill>
              <a:srgbClr val="0066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="" xmlns:a16="http://schemas.microsoft.com/office/drawing/2014/main" id="{2E98DBD6-70FB-714D-8A86-5F076F46F3F8}"/>
                </a:ext>
              </a:extLst>
            </p:cNvPr>
            <p:cNvSpPr/>
            <p:nvPr/>
          </p:nvSpPr>
          <p:spPr>
            <a:xfrm>
              <a:off x="6441786" y="2664749"/>
              <a:ext cx="133258" cy="133258"/>
            </a:xfrm>
            <a:prstGeom prst="ellipse">
              <a:avLst/>
            </a:prstGeom>
            <a:solidFill>
              <a:srgbClr val="5831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057E4708-56C3-5640-A190-9407A6E35FBF}"/>
                </a:ext>
              </a:extLst>
            </p:cNvPr>
            <p:cNvSpPr/>
            <p:nvPr/>
          </p:nvSpPr>
          <p:spPr>
            <a:xfrm>
              <a:off x="2824759" y="2724028"/>
              <a:ext cx="3623965" cy="20274"/>
            </a:xfrm>
            <a:prstGeom prst="rect">
              <a:avLst/>
            </a:prstGeom>
            <a:gradFill>
              <a:gsLst>
                <a:gs pos="0">
                  <a:srgbClr val="0066A4"/>
                </a:gs>
                <a:gs pos="100000">
                  <a:srgbClr val="58318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Ellipse 17">
              <a:extLst>
                <a:ext uri="{FF2B5EF4-FFF2-40B4-BE49-F238E27FC236}">
                  <a16:creationId xmlns="" xmlns:a16="http://schemas.microsoft.com/office/drawing/2014/main" id="{91AD9849-5215-8B4D-86F1-759E2948301C}"/>
                </a:ext>
              </a:extLst>
            </p:cNvPr>
            <p:cNvSpPr/>
            <p:nvPr/>
          </p:nvSpPr>
          <p:spPr>
            <a:xfrm>
              <a:off x="4579120" y="1594110"/>
              <a:ext cx="133258" cy="133258"/>
            </a:xfrm>
            <a:prstGeom prst="ellipse">
              <a:avLst/>
            </a:prstGeom>
            <a:solidFill>
              <a:srgbClr val="0066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="" xmlns:a16="http://schemas.microsoft.com/office/drawing/2014/main" id="{26D1A6E4-D4EF-3A41-B21A-8D5034B186F1}"/>
                </a:ext>
              </a:extLst>
            </p:cNvPr>
            <p:cNvSpPr/>
            <p:nvPr/>
          </p:nvSpPr>
          <p:spPr>
            <a:xfrm>
              <a:off x="4579120" y="3723261"/>
              <a:ext cx="133258" cy="133258"/>
            </a:xfrm>
            <a:prstGeom prst="ellipse">
              <a:avLst/>
            </a:prstGeom>
            <a:solidFill>
              <a:srgbClr val="5831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1D791727-E5BB-B845-8E47-35A5720F49A1}"/>
                </a:ext>
              </a:extLst>
            </p:cNvPr>
            <p:cNvSpPr/>
            <p:nvPr/>
          </p:nvSpPr>
          <p:spPr>
            <a:xfrm>
              <a:off x="4635612" y="1713930"/>
              <a:ext cx="20274" cy="2027391"/>
            </a:xfrm>
            <a:prstGeom prst="rect">
              <a:avLst/>
            </a:prstGeom>
            <a:gradFill>
              <a:gsLst>
                <a:gs pos="0">
                  <a:srgbClr val="0066A4"/>
                </a:gs>
                <a:gs pos="100000">
                  <a:srgbClr val="58318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1"/>
          <p:cNvSpPr txBox="1"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07250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/>
            <a:r>
              <a:rPr lang="fr-CA" dirty="0"/>
              <a:t>Activité :</a:t>
            </a:r>
            <a:br>
              <a:rPr lang="fr-CA" dirty="0"/>
            </a:br>
            <a:r>
              <a:rPr lang="fr-CA" b="0" dirty="0"/>
              <a:t>Vrai ou faux</a:t>
            </a:r>
            <a:r>
              <a:rPr lang="fr-CA" dirty="0"/>
              <a:t> </a:t>
            </a:r>
            <a:endParaRPr dirty="0"/>
          </a:p>
        </p:txBody>
      </p:sp>
      <p:pic>
        <p:nvPicPr>
          <p:cNvPr id="3" name="Image 2" descr="&quot;Décorative&quot;">
            <a:extLst>
              <a:ext uri="{FF2B5EF4-FFF2-40B4-BE49-F238E27FC236}">
                <a16:creationId xmlns="" xmlns:a16="http://schemas.microsoft.com/office/drawing/2014/main" id="{0626CA61-2E5E-0B43-935B-90CE75CB44D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99881" y="2176045"/>
            <a:ext cx="2896462" cy="12870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1"/>
          <p:cNvSpPr txBox="1"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414" y="91763"/>
            <a:ext cx="9399068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CA" sz="3200" dirty="0"/>
              <a:t>Déterminants sociaux de la santé mentale</a:t>
            </a:r>
            <a:endParaRPr sz="3200" dirty="0"/>
          </a:p>
        </p:txBody>
      </p:sp>
      <p:pic>
        <p:nvPicPr>
          <p:cNvPr id="10" name="Image 2" descr="&quot;Décorative&quot;">
            <a:extLst>
              <a:ext uri="{FF2B5EF4-FFF2-40B4-BE49-F238E27FC236}">
                <a16:creationId xmlns="" xmlns:a16="http://schemas.microsoft.com/office/drawing/2014/main" id="{6AD457D1-8661-D14B-9AB2-FE3D8BCB18D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/>
        </p:blipFill>
        <p:spPr>
          <a:xfrm>
            <a:off x="365787" y="901460"/>
            <a:ext cx="8570661" cy="2642620"/>
          </a:xfrm>
          <a:prstGeom prst="rect">
            <a:avLst/>
          </a:prstGeom>
        </p:spPr>
      </p:pic>
      <p:sp>
        <p:nvSpPr>
          <p:cNvPr id="99" name="Text 3"/>
          <p:cNvSpPr txBox="1">
            <a:spLocks noGrp="1"/>
          </p:cNvSpPr>
          <p:nvPr>
            <p:ph type="body" idx="2"/>
            <p:custDataLst>
              <p:tags r:id="rId3"/>
            </p:custDataLst>
          </p:nvPr>
        </p:nvSpPr>
        <p:spPr>
          <a:xfrm>
            <a:off x="296221" y="3464497"/>
            <a:ext cx="5833991" cy="1544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3500" indent="0">
              <a:buNone/>
            </a:pPr>
            <a:r>
              <a:rPr lang="fr-CA" sz="1000" dirty="0">
                <a:solidFill>
                  <a:srgbClr val="000000"/>
                </a:solidFill>
              </a:rPr>
              <a:t>Liste adaptée de :</a:t>
            </a:r>
          </a:p>
          <a:p>
            <a:pPr marL="63500" indent="0">
              <a:buNone/>
            </a:pPr>
            <a:r>
              <a:rPr lang="fr-CA" sz="1000" dirty="0">
                <a:solidFill>
                  <a:srgbClr val="000000"/>
                </a:solidFill>
              </a:rPr>
              <a:t>Raphael, D., </a:t>
            </a:r>
            <a:r>
              <a:rPr lang="fr-CA" sz="1000" dirty="0" err="1">
                <a:solidFill>
                  <a:srgbClr val="000000"/>
                </a:solidFill>
              </a:rPr>
              <a:t>T</a:t>
            </a:r>
            <a:r>
              <a:rPr lang="fr-CA" sz="1000" dirty="0">
                <a:solidFill>
                  <a:srgbClr val="000000"/>
                </a:solidFill>
              </a:rPr>
              <a:t>. Bryant, J. </a:t>
            </a:r>
            <a:r>
              <a:rPr lang="fr-CA" sz="1000" dirty="0" err="1">
                <a:solidFill>
                  <a:srgbClr val="000000"/>
                </a:solidFill>
              </a:rPr>
              <a:t>Mikkonen</a:t>
            </a:r>
            <a:r>
              <a:rPr lang="fr-CA" sz="1000" dirty="0">
                <a:solidFill>
                  <a:srgbClr val="000000"/>
                </a:solidFill>
              </a:rPr>
              <a:t> et A. Raphael (2020). Déterminants sociaux de la santé :  les réalités canadiennes. Oshawa :  Ontario Tech </a:t>
            </a:r>
            <a:r>
              <a:rPr lang="fr-CA" sz="1000" dirty="0" err="1">
                <a:solidFill>
                  <a:srgbClr val="000000"/>
                </a:solidFill>
              </a:rPr>
              <a:t>University</a:t>
            </a:r>
            <a:r>
              <a:rPr lang="fr-CA" sz="1000" dirty="0">
                <a:solidFill>
                  <a:srgbClr val="000000"/>
                </a:solidFill>
              </a:rPr>
              <a:t> </a:t>
            </a:r>
            <a:r>
              <a:rPr lang="fr-CA" sz="1000" dirty="0" err="1">
                <a:solidFill>
                  <a:srgbClr val="000000"/>
                </a:solidFill>
              </a:rPr>
              <a:t>Faculty</a:t>
            </a:r>
            <a:r>
              <a:rPr lang="fr-CA" sz="1000" dirty="0">
                <a:solidFill>
                  <a:srgbClr val="000000"/>
                </a:solidFill>
              </a:rPr>
              <a:t> of </a:t>
            </a:r>
            <a:r>
              <a:rPr lang="fr-CA" sz="1000" dirty="0" err="1">
                <a:solidFill>
                  <a:srgbClr val="000000"/>
                </a:solidFill>
              </a:rPr>
              <a:t>Health</a:t>
            </a:r>
            <a:r>
              <a:rPr lang="fr-CA" sz="1000" dirty="0">
                <a:solidFill>
                  <a:srgbClr val="000000"/>
                </a:solidFill>
              </a:rPr>
              <a:t> Sciences et Toronto : York </a:t>
            </a:r>
            <a:r>
              <a:rPr lang="fr-CA" sz="1000" dirty="0" err="1">
                <a:solidFill>
                  <a:srgbClr val="000000"/>
                </a:solidFill>
              </a:rPr>
              <a:t>University</a:t>
            </a:r>
            <a:r>
              <a:rPr lang="fr-CA" sz="1000" dirty="0">
                <a:solidFill>
                  <a:srgbClr val="000000"/>
                </a:solidFill>
              </a:rPr>
              <a:t> </a:t>
            </a:r>
            <a:r>
              <a:rPr lang="fr-CA" sz="1000" dirty="0" err="1">
                <a:solidFill>
                  <a:srgbClr val="000000"/>
                </a:solidFill>
              </a:rPr>
              <a:t>School</a:t>
            </a:r>
            <a:r>
              <a:rPr lang="fr-CA" sz="1000" dirty="0">
                <a:solidFill>
                  <a:srgbClr val="000000"/>
                </a:solidFill>
              </a:rPr>
              <a:t> of </a:t>
            </a:r>
            <a:r>
              <a:rPr lang="fr-CA" sz="1000" dirty="0" err="1">
                <a:solidFill>
                  <a:srgbClr val="000000"/>
                </a:solidFill>
              </a:rPr>
              <a:t>Health</a:t>
            </a:r>
            <a:r>
              <a:rPr lang="fr-CA" sz="1000" dirty="0">
                <a:solidFill>
                  <a:srgbClr val="000000"/>
                </a:solidFill>
              </a:rPr>
              <a:t> Policy and Management.</a:t>
            </a:r>
            <a:endParaRPr lang="fr-CA" sz="1000" dirty="0"/>
          </a:p>
          <a:p>
            <a:pPr marL="63500" indent="0">
              <a:buNone/>
            </a:pPr>
            <a:r>
              <a:rPr lang="fr-CA" sz="1000" dirty="0">
                <a:solidFill>
                  <a:srgbClr val="000000"/>
                </a:solidFill>
              </a:rPr>
              <a:t>Association canadienne pour la santé mentale. (2021). </a:t>
            </a:r>
            <a:r>
              <a:rPr lang="fr-CA" sz="1000" i="1" dirty="0">
                <a:solidFill>
                  <a:srgbClr val="000000"/>
                </a:solidFill>
              </a:rPr>
              <a:t>Social </a:t>
            </a:r>
            <a:r>
              <a:rPr lang="fr-CA" sz="1000" i="1" dirty="0" err="1">
                <a:solidFill>
                  <a:srgbClr val="000000"/>
                </a:solidFill>
              </a:rPr>
              <a:t>Determinants</a:t>
            </a:r>
            <a:r>
              <a:rPr lang="fr-CA" sz="1000" i="1" dirty="0">
                <a:solidFill>
                  <a:srgbClr val="000000"/>
                </a:solidFill>
              </a:rPr>
              <a:t> of </a:t>
            </a:r>
            <a:r>
              <a:rPr lang="fr-CA" sz="1000" i="1" dirty="0" err="1">
                <a:solidFill>
                  <a:srgbClr val="000000"/>
                </a:solidFill>
              </a:rPr>
              <a:t>Health</a:t>
            </a:r>
            <a:r>
              <a:rPr lang="fr-CA" sz="1000" i="1" dirty="0">
                <a:solidFill>
                  <a:srgbClr val="000000"/>
                </a:solidFill>
              </a:rPr>
              <a:t>.</a:t>
            </a:r>
            <a:r>
              <a:rPr lang="fr-CA" sz="1000" dirty="0">
                <a:solidFill>
                  <a:srgbClr val="000000"/>
                </a:solidFill>
              </a:rPr>
              <a:t> Disponible : </a:t>
            </a:r>
            <a:r>
              <a:rPr lang="fr-CA" sz="1000" u="sng" dirty="0">
                <a:solidFill>
                  <a:srgbClr val="000000"/>
                </a:solidFill>
                <a:uFill>
                  <a:solidFill>
                    <a:schemeClr val="bg2"/>
                  </a:solidFill>
                </a:uFill>
                <a:hlinkClick r:id="rId7" tooltip="Social-determinants of health on Provincial Policy of Canadian Mental Health Association."/>
              </a:rPr>
              <a:t>https://ontario.cmha.ca/provincial-policy/social-determinants</a:t>
            </a:r>
            <a:r>
              <a:rPr lang="fr-CA" sz="1000" u="sng" dirty="0" smtClean="0">
                <a:solidFill>
                  <a:srgbClr val="000000"/>
                </a:solidFill>
                <a:uFill>
                  <a:solidFill>
                    <a:schemeClr val="bg2"/>
                  </a:solidFill>
                </a:uFill>
                <a:hlinkClick r:id="rId7" tooltip="Social-determinants of health on Provincial Policy of Canadian Mental Health Association."/>
              </a:rPr>
              <a:t>/</a:t>
            </a:r>
            <a:endParaRPr lang="fr-CA" sz="10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Let's Talk_en_16_9">
  <a:themeElements>
    <a:clrScheme name="2_2008 09 29  Presentation_template_R3_En 1">
      <a:dk1>
        <a:srgbClr val="000000"/>
      </a:dk1>
      <a:lt1>
        <a:srgbClr val="FFFFFF"/>
      </a:lt1>
      <a:dk2>
        <a:srgbClr val="0066A4"/>
      </a:dk2>
      <a:lt2>
        <a:srgbClr val="0066A4"/>
      </a:lt2>
      <a:accent1>
        <a:srgbClr val="0066A4"/>
      </a:accent1>
      <a:accent2>
        <a:srgbClr val="0066A4"/>
      </a:accent2>
      <a:accent3>
        <a:srgbClr val="FFFFFF"/>
      </a:accent3>
      <a:accent4>
        <a:srgbClr val="000000"/>
      </a:accent4>
      <a:accent5>
        <a:srgbClr val="AAB8CF"/>
      </a:accent5>
      <a:accent6>
        <a:srgbClr val="005C94"/>
      </a:accent6>
      <a:hlink>
        <a:srgbClr val="0066A4"/>
      </a:hlink>
      <a:folHlink>
        <a:srgbClr val="0066A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EF73A011A50148A964A2C7CDB55368" ma:contentTypeVersion="1" ma:contentTypeDescription="Create a new document." ma:contentTypeScope="" ma:versionID="44b38bd6d658068cceed380d53ba9719">
  <xsd:schema xmlns:xsd="http://www.w3.org/2001/XMLSchema" xmlns:xs="http://www.w3.org/2001/XMLSchema" xmlns:p="http://schemas.microsoft.com/office/2006/metadata/properties" xmlns:ns2="cfd25e1c-a42f-4303-8f24-7712b886afe1" targetNamespace="http://schemas.microsoft.com/office/2006/metadata/properties" ma:root="true" ma:fieldsID="5c37d022118099f228749d181093aeb8" ns2:_="">
    <xsd:import namespace="cfd25e1c-a42f-4303-8f24-7712b886afe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25e1c-a42f-4303-8f24-7712b886afe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fd25e1c-a42f-4303-8f24-7712b886afe1">eSpW69737400-1340730921-13791</_dlc_DocId>
    <_dlc_DocIdUrl xmlns="cfd25e1c-a42f-4303-8f24-7712b886afe1">
      <Url>https://espace.int.bell.ca/workspaces/CorpComm/Bellnet/Revision/_layouts/DocIdRedir.aspx?ID=eSpW69737400-1340730921-13791</Url>
      <Description>eSpW69737400-1340730921-13791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B56982-B521-4516-B73D-08A04CCE5C6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8EBC17-95EE-4169-830C-4E6E79C269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d25e1c-a42f-4303-8f24-7712b886af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B9A589-C4FA-4A81-9FBF-7F8E1E797F64}">
  <ds:schemaRefs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cfd25e1c-a42f-4303-8f24-7712b886afe1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D339F1F7-568A-4903-97B2-7411F2BE5A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15452</TotalTime>
  <Words>269</Words>
  <Application>Microsoft Office PowerPoint</Application>
  <PresentationFormat>Custom</PresentationFormat>
  <Paragraphs>91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Let's Talk_en_16_9</vt:lpstr>
      <vt:lpstr>Lancer une conversation  sur la santé mentale</vt:lpstr>
      <vt:lpstr>Bienvenue!</vt:lpstr>
      <vt:lpstr>Aperçu </vt:lpstr>
      <vt:lpstr>Qu’est-ce que la santé mentale?</vt:lpstr>
      <vt:lpstr>La santé mentale est… </vt:lpstr>
      <vt:lpstr>Qu’est-ce que la maladie mentale?</vt:lpstr>
      <vt:lpstr>Le continuum de la santé mentale</vt:lpstr>
      <vt:lpstr>Activité : Vrai ou faux </vt:lpstr>
      <vt:lpstr>Déterminants sociaux de la santé mentale</vt:lpstr>
      <vt:lpstr>Déterminants sociaux de la santé mentale </vt:lpstr>
      <vt:lpstr>La stigmatisation est…</vt:lpstr>
      <vt:lpstr>Moyens pour contrer la stigmatisation</vt:lpstr>
      <vt:lpstr>Activité : Scénarios sur la stigmatisation : discussion</vt:lpstr>
      <vt:lpstr>Activité : Causons de langage </vt:lpstr>
      <vt:lpstr>Sommaire : messages clés</vt:lpstr>
      <vt:lpstr>Continuons d’en parler</vt:lpstr>
      <vt:lpstr>Merci d’avoir pris part  à cette conversation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 Cause diapositive pour le guide animation</dc:title>
  <dc:creator>Zulualphakilo User 3</dc:creator>
  <cp:lastModifiedBy>DQ_Rajeswari</cp:lastModifiedBy>
  <cp:revision>57</cp:revision>
  <dcterms:created xsi:type="dcterms:W3CDTF">2011-03-25T20:10:21Z</dcterms:created>
  <dcterms:modified xsi:type="dcterms:W3CDTF">2021-12-27T10:59:57Z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56b2808c-84f2-43b1-83bc-f778a8aff9c1</vt:lpwstr>
  </property>
  <property fmtid="{D5CDD505-2E9C-101B-9397-08002B2CF9AE}" pid="3" name="ContentTypeId">
    <vt:lpwstr>0x010100DBEF73A011A50148A964A2C7CDB55368</vt:lpwstr>
  </property>
</Properties>
</file>